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vetlý štý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064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81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6055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815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0562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351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62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836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662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5761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933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hu-HU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hu-HU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43353-3223-405C-8B3F-F1C3695222F9}" type="datetimeFigureOut">
              <a:rPr lang="hu-HU" smtClean="0"/>
              <a:t>2014.02.27.</a:t>
            </a:fld>
            <a:endParaRPr lang="hu-HU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0A8F3-089E-4BCC-9BCC-81D194D5D2D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2328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LktdjFUg3o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280920" cy="2304256"/>
          </a:xfrm>
        </p:spPr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6600"/>
                </a:solidFill>
              </a:rPr>
              <a:t/>
            </a:r>
            <a:br>
              <a:rPr lang="hu-HU" dirty="0" smtClean="0">
                <a:solidFill>
                  <a:srgbClr val="006600"/>
                </a:solidFill>
              </a:rPr>
            </a:br>
            <a:r>
              <a:rPr lang="hu-HU" sz="6000" dirty="0" smtClean="0">
                <a:solidFill>
                  <a:srgbClr val="006600"/>
                </a:solidFill>
              </a:rPr>
              <a:t> A folyadékokban ható erők</a:t>
            </a:r>
            <a:r>
              <a:rPr lang="hu-HU" dirty="0" smtClean="0">
                <a:solidFill>
                  <a:srgbClr val="006600"/>
                </a:solidFill>
              </a:rPr>
              <a:t/>
            </a:r>
            <a:br>
              <a:rPr lang="hu-HU" dirty="0" smtClean="0">
                <a:solidFill>
                  <a:srgbClr val="006600"/>
                </a:solidFill>
              </a:rPr>
            </a:br>
            <a:r>
              <a:rPr lang="hu-HU" dirty="0"/>
              <a:t/>
            </a:r>
            <a:br>
              <a:rPr lang="hu-HU" dirty="0"/>
            </a:br>
            <a:r>
              <a:rPr lang="hu-HU" sz="2200" dirty="0" smtClean="0"/>
              <a:t>109.oldal</a:t>
            </a:r>
            <a:endParaRPr lang="hu-HU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1417712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196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525963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A folyadékokba merített testre függőlegesen felfelé irányuló erő hat, ezt az erőt </a:t>
            </a:r>
            <a:r>
              <a:rPr lang="hu-HU" b="1" u="sng" dirty="0" smtClean="0">
                <a:solidFill>
                  <a:srgbClr val="006600"/>
                </a:solidFill>
              </a:rPr>
              <a:t>felhajtóerőnek</a:t>
            </a:r>
            <a:r>
              <a:rPr lang="hu-HU" dirty="0" smtClean="0">
                <a:solidFill>
                  <a:srgbClr val="006600"/>
                </a:solidFill>
              </a:rPr>
              <a:t> </a:t>
            </a:r>
            <a:r>
              <a:rPr lang="hu-HU" dirty="0" smtClean="0"/>
              <a:t>nevezzük. </a:t>
            </a:r>
            <a:br>
              <a:rPr lang="hu-HU" dirty="0" smtClean="0"/>
            </a:br>
            <a:r>
              <a:rPr lang="hu-HU" dirty="0" smtClean="0"/>
              <a:t>Jele: </a:t>
            </a:r>
            <a:r>
              <a:rPr lang="hu-HU" b="1" dirty="0" smtClean="0">
                <a:solidFill>
                  <a:srgbClr val="006600"/>
                </a:solidFill>
              </a:rPr>
              <a:t>F</a:t>
            </a:r>
            <a:r>
              <a:rPr lang="hu-HU" b="1" baseline="-25000" dirty="0" smtClean="0">
                <a:solidFill>
                  <a:srgbClr val="006600"/>
                </a:solidFill>
              </a:rPr>
              <a:t>f</a:t>
            </a:r>
            <a:r>
              <a:rPr lang="hu-HU" baseline="-25000" dirty="0" smtClean="0"/>
              <a:t> </a:t>
            </a:r>
            <a:br>
              <a:rPr lang="hu-HU" baseline="-25000" dirty="0" smtClean="0"/>
            </a:br>
            <a:r>
              <a:rPr lang="hu-HU" dirty="0" smtClean="0"/>
              <a:t>Mértékegysége: </a:t>
            </a:r>
            <a:r>
              <a:rPr lang="hu-HU" b="1" dirty="0" smtClean="0">
                <a:solidFill>
                  <a:srgbClr val="006600"/>
                </a:solidFill>
              </a:rPr>
              <a:t>N			</a:t>
            </a:r>
            <a:endParaRPr lang="hu-HU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068960"/>
            <a:ext cx="1656183" cy="2311508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5112059" y="3068960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b="1" dirty="0" smtClean="0"/>
              <a:t>F</a:t>
            </a:r>
            <a:r>
              <a:rPr lang="hu-HU" b="1" baseline="-25000" dirty="0" smtClean="0"/>
              <a:t>f</a:t>
            </a:r>
            <a:endParaRPr lang="hu-HU" b="1" dirty="0"/>
          </a:p>
        </p:txBody>
      </p:sp>
      <p:sp>
        <p:nvSpPr>
          <p:cNvPr id="6" name="BlokTextu 5"/>
          <p:cNvSpPr txBox="1"/>
          <p:nvPr/>
        </p:nvSpPr>
        <p:spPr>
          <a:xfrm>
            <a:off x="5191862" y="4365104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u-HU" b="1" dirty="0" err="1" smtClean="0"/>
              <a:t>F</a:t>
            </a:r>
            <a:r>
              <a:rPr lang="hu-HU" b="1" baseline="-25000" dirty="0" err="1"/>
              <a:t>g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13568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A </a:t>
                </a:r>
                <a:r>
                  <a:rPr lang="sk-SK" dirty="0" err="1" smtClean="0"/>
                  <a:t>felhajtóerő</a:t>
                </a:r>
                <a:r>
                  <a:rPr lang="sk-SK" dirty="0" smtClean="0"/>
                  <a:t> </a:t>
                </a:r>
                <a:r>
                  <a:rPr lang="sk-SK" dirty="0" err="1" smtClean="0"/>
                  <a:t>nagysága</a:t>
                </a:r>
                <a:r>
                  <a:rPr lang="sk-SK" dirty="0" smtClean="0"/>
                  <a:t>:</a:t>
                </a:r>
                <a:r>
                  <a:rPr lang="hu-HU" dirty="0" smtClean="0"/>
                  <a:t/>
                </a:r>
                <a:br>
                  <a:rPr lang="hu-HU" dirty="0" smtClean="0"/>
                </a:br>
                <a:endParaRPr lang="hu-HU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4000" b="1" i="1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4000" b="1" i="0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𝐅</m:t>
                          </m:r>
                        </m:e>
                        <m:sub>
                          <m:r>
                            <a:rPr lang="hu-HU" sz="4000" b="1" i="0" smtClean="0">
                              <a:solidFill>
                                <a:srgbClr val="006600"/>
                              </a:solidFill>
                              <a:latin typeface="Cambria Math"/>
                            </a:rPr>
                            <m:t>𝐟</m:t>
                          </m:r>
                        </m:sub>
                      </m:sSub>
                      <m:r>
                        <a:rPr lang="hu-HU" sz="4000" b="1" i="0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hu-HU" sz="4000" b="1" i="0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𝐕</m:t>
                      </m:r>
                      <m:r>
                        <a:rPr lang="hu-HU" sz="4000" b="1" i="0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 . </m:t>
                      </m:r>
                      <m:sSub>
                        <m:sSubPr>
                          <m:ctrlPr>
                            <a:rPr lang="hu-HU" sz="4000" b="1" i="1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hu-HU" sz="4000" b="1" i="0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𝛒</m:t>
                          </m:r>
                        </m:e>
                        <m:sub>
                          <m:r>
                            <a:rPr lang="hu-HU" sz="4000" b="1" i="0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𝐟</m:t>
                          </m:r>
                          <m:r>
                            <a:rPr lang="hu-HU" sz="4000" b="1" i="0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  </m:t>
                          </m:r>
                        </m:sub>
                      </m:sSub>
                      <m:r>
                        <a:rPr lang="hu-HU" sz="4000" b="1" i="0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. </m:t>
                      </m:r>
                      <m:r>
                        <a:rPr lang="hu-HU" sz="4000" b="1" i="0" smtClean="0">
                          <a:solidFill>
                            <a:srgbClr val="006600"/>
                          </a:solidFill>
                          <a:latin typeface="Cambria Math"/>
                          <a:ea typeface="Cambria Math"/>
                        </a:rPr>
                        <m:t>𝐠</m:t>
                      </m:r>
                    </m:oMath>
                  </m:oMathPara>
                </a14:m>
                <a:r>
                  <a:rPr lang="hu-HU" b="1" dirty="0" smtClean="0"/>
                  <a:t/>
                </a:r>
                <a:br>
                  <a:rPr lang="hu-HU" b="1" dirty="0" smtClean="0"/>
                </a:br>
                <a:endParaRPr lang="hu-HU" b="1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u-HU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𝐕</m:t>
                    </m:r>
                    <m:r>
                      <a:rPr lang="hu-HU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hu-HU" dirty="0" smtClean="0"/>
                  <a:t>– a test térfogata (m</a:t>
                </a:r>
                <a:r>
                  <a:rPr lang="hu-HU" baseline="30000" dirty="0" smtClean="0"/>
                  <a:t>3</a:t>
                </a:r>
                <a:r>
                  <a:rPr lang="hu-HU" dirty="0" smtClean="0"/>
                  <a:t>)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𝛒</m:t>
                        </m:r>
                      </m:e>
                      <m:sub>
                        <m:r>
                          <a:rPr lang="hu-HU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𝐟</m:t>
                        </m:r>
                        <m:r>
                          <a:rPr lang="hu-HU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hu-HU" dirty="0" smtClean="0"/>
                  <a:t>- a folyadék sűrűsége (kg/</a:t>
                </a:r>
                <a:r>
                  <a:rPr lang="hu-HU" dirty="0"/>
                  <a:t> m</a:t>
                </a:r>
                <a:r>
                  <a:rPr lang="hu-HU" baseline="30000" dirty="0"/>
                  <a:t>3</a:t>
                </a:r>
                <a:r>
                  <a:rPr lang="hu-HU" dirty="0" smtClean="0"/>
                  <a:t>)</a:t>
                </a:r>
                <a:endParaRPr lang="hu-HU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hu-HU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𝐠</m:t>
                    </m:r>
                  </m:oMath>
                </a14:m>
                <a:r>
                  <a:rPr lang="hu-HU" b="1" dirty="0" smtClean="0"/>
                  <a:t> </a:t>
                </a:r>
                <a:r>
                  <a:rPr lang="hu-HU" dirty="0" smtClean="0"/>
                  <a:t>– gravitációs gyorsulás (N</a:t>
                </a:r>
                <a:r>
                  <a:rPr lang="hu-HU" dirty="0"/>
                  <a:t> </a:t>
                </a:r>
                <a:r>
                  <a:rPr lang="hu-HU" dirty="0" smtClean="0"/>
                  <a:t>/kg)</a:t>
                </a:r>
                <a:endParaRPr lang="hu-HU" dirty="0"/>
              </a:p>
              <a:p>
                <a:pPr marL="0" indent="0">
                  <a:buNone/>
                </a:pPr>
                <a:endParaRPr lang="hu-HU" b="1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4713387"/>
              </a:xfrm>
              <a:blipFill rotWithShape="1">
                <a:blip r:embed="rId2"/>
                <a:stretch>
                  <a:fillRect l="-1852" t="-16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6881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484784"/>
                <a:ext cx="8208912" cy="4641379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hu-HU" sz="2800" dirty="0" smtClean="0"/>
                  <a:t>A folyadékba merített testre hat  a felhajtóerő, melynek nagysága egyenlő a test által kiszorított folyadék térfogatára ható gravitációs erő nagyságával. </a:t>
                </a:r>
              </a:p>
              <a:p>
                <a:pPr marL="0" indent="0">
                  <a:buNone/>
                </a:pPr>
                <a:r>
                  <a:rPr lang="hu-HU" sz="2800" dirty="0" smtClean="0"/>
                  <a:t>A törvényt </a:t>
                </a:r>
                <a:r>
                  <a:rPr lang="hu-HU" sz="2800" dirty="0" err="1" smtClean="0"/>
                  <a:t>Archimédész</a:t>
                </a:r>
                <a:r>
                  <a:rPr lang="hu-HU" sz="2800" dirty="0" smtClean="0"/>
                  <a:t> (i.e.287-212) </a:t>
                </a:r>
                <a:br>
                  <a:rPr lang="hu-HU" sz="2800" dirty="0" smtClean="0"/>
                </a:br>
                <a:r>
                  <a:rPr lang="hu-HU" sz="2800" dirty="0" smtClean="0"/>
                  <a:t>görög tudós fedezte fel. 		</a:t>
                </a:r>
              </a:p>
              <a:p>
                <a:pPr marL="0" indent="0">
                  <a:buNone/>
                </a:pPr>
                <a:r>
                  <a:rPr lang="hu-HU" sz="2800" b="1" dirty="0">
                    <a:solidFill>
                      <a:srgbClr val="006600"/>
                    </a:solidFill>
                  </a:rPr>
                  <a:t>	</a:t>
                </a:r>
                <a:r>
                  <a:rPr lang="hu-HU" sz="2800" b="1" dirty="0" smtClean="0">
                    <a:solidFill>
                      <a:srgbClr val="006600"/>
                    </a:solidFill>
                  </a:rPr>
                  <a:t>		</a:t>
                </a:r>
                <a:br>
                  <a:rPr lang="hu-HU" sz="2800" b="1" dirty="0" smtClean="0">
                    <a:solidFill>
                      <a:srgbClr val="006600"/>
                    </a:solidFill>
                  </a:rPr>
                </a:br>
                <a:r>
                  <a:rPr lang="hu-HU" sz="2800" b="1" dirty="0" smtClean="0">
                    <a:solidFill>
                      <a:srgbClr val="006600"/>
                    </a:solidFill>
                  </a:rPr>
                  <a:t>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1" i="1">
                            <a:solidFill>
                              <a:srgbClr val="0066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hu-HU" sz="2800" b="1">
                            <a:solidFill>
                              <a:srgbClr val="006600"/>
                            </a:solidFill>
                            <a:latin typeface="Cambria Math"/>
                          </a:rPr>
                          <m:t>𝐅</m:t>
                        </m:r>
                      </m:e>
                      <m:sub>
                        <m:r>
                          <a:rPr lang="hu-HU" sz="2800" b="1">
                            <a:solidFill>
                              <a:srgbClr val="006600"/>
                            </a:solidFill>
                            <a:latin typeface="Cambria Math"/>
                          </a:rPr>
                          <m:t>𝐟</m:t>
                        </m:r>
                      </m:sub>
                    </m:sSub>
                    <m:r>
                      <a:rPr lang="hu-HU" sz="2800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hu-HU" sz="2800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𝐕</m:t>
                    </m:r>
                    <m:r>
                      <a:rPr lang="hu-HU" sz="2800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 . </m:t>
                    </m:r>
                    <m:sSub>
                      <m:sSubPr>
                        <m:ctrlPr>
                          <a:rPr lang="hu-HU" sz="2800" b="1" i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800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𝛒</m:t>
                        </m:r>
                      </m:e>
                      <m:sub>
                        <m:r>
                          <a:rPr lang="hu-HU" sz="2800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𝐟</m:t>
                        </m:r>
                        <m:r>
                          <a:rPr lang="hu-HU" sz="2800" b="1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  </m:t>
                        </m:r>
                      </m:sub>
                    </m:sSub>
                    <m:r>
                      <a:rPr lang="hu-HU" sz="2800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. </m:t>
                    </m:r>
                    <m:r>
                      <a:rPr lang="hu-HU" sz="2800" b="1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𝐠</m:t>
                    </m:r>
                    <m:r>
                      <a:rPr lang="hu-HU" sz="2800" b="1" i="0" smtClean="0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800" b="1" i="1" smtClean="0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hu-HU" sz="2800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800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𝐦</m:t>
                        </m:r>
                      </m:e>
                      <m:sub>
                        <m:r>
                          <a:rPr lang="hu-HU" sz="2800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𝐟</m:t>
                        </m:r>
                      </m:sub>
                    </m:sSub>
                    <m:r>
                      <a:rPr lang="hu-HU" sz="2800" b="1" i="0" smtClean="0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 . </m:t>
                    </m:r>
                    <m:r>
                      <a:rPr lang="hu-HU" sz="2800" b="1" i="0" smtClean="0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𝐠</m:t>
                    </m:r>
                    <m:r>
                      <a:rPr lang="hu-HU" sz="2800" b="1" i="0" smtClean="0">
                        <a:solidFill>
                          <a:srgbClr val="006600"/>
                        </a:solidFill>
                        <a:latin typeface="Cambria Math"/>
                        <a:ea typeface="Cambria Math"/>
                      </a:rPr>
                      <m:t> = </m:t>
                    </m:r>
                    <m:sSub>
                      <m:sSubPr>
                        <m:ctrlPr>
                          <a:rPr lang="hu-HU" sz="2800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800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𝐅</m:t>
                        </m:r>
                      </m:e>
                      <m:sub>
                        <m:r>
                          <a:rPr lang="hu-HU" sz="2800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𝐟𝐠</m:t>
                        </m:r>
                      </m:sub>
                    </m:sSub>
                  </m:oMath>
                </a14:m>
                <a:endParaRPr lang="hu-HU" sz="2800" dirty="0" smtClean="0"/>
              </a:p>
              <a:p>
                <a:pPr marL="0" indent="0">
                  <a:buNone/>
                </a:pPr>
                <a:endParaRPr lang="hu-HU" sz="2800" b="1" i="1" dirty="0" smtClean="0">
                  <a:solidFill>
                    <a:srgbClr val="006600"/>
                  </a:solidFill>
                  <a:latin typeface="Cambria Math"/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600" b="1" i="1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hu-HU" sz="2600" b="1" i="0" smtClean="0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                                                        </m:t>
                          </m:r>
                          <m:r>
                            <a:rPr lang="hu-HU" sz="2600" b="1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𝐦</m:t>
                          </m:r>
                        </m:e>
                        <m:sub>
                          <m:r>
                            <a:rPr lang="hu-HU" sz="2600" b="1">
                              <a:solidFill>
                                <a:srgbClr val="006600"/>
                              </a:solidFill>
                              <a:latin typeface="Cambria Math"/>
                              <a:ea typeface="Cambria Math"/>
                            </a:rPr>
                            <m:t>𝐟</m:t>
                          </m:r>
                        </m:sub>
                      </m:sSub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kiszor</m:t>
                      </m:r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í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tott</m:t>
                      </m:r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folyad</m:t>
                      </m:r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é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k</m:t>
                      </m:r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t</m:t>
                      </m:r>
                      <m: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ö</m:t>
                      </m:r>
                      <m:r>
                        <m:rPr>
                          <m:sty m:val="p"/>
                        </m:rPr>
                        <a:rPr lang="hu-HU" sz="2600" b="0" i="0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mege</m:t>
                      </m:r>
                    </m:oMath>
                  </m:oMathPara>
                </a14:m>
                <a:endParaRPr lang="hu-HU" sz="26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hu-HU" sz="2800" dirty="0"/>
                  <a:t>	</a:t>
                </a:r>
                <a:r>
                  <a:rPr lang="hu-HU" sz="2800" dirty="0" smtClean="0">
                    <a:hlinkClick r:id="rId2"/>
                  </a:rPr>
                  <a:t>http</a:t>
                </a:r>
                <a:r>
                  <a:rPr lang="hu-HU" sz="2800" dirty="0">
                    <a:hlinkClick r:id="rId2"/>
                  </a:rPr>
                  <a:t>://</a:t>
                </a:r>
                <a:r>
                  <a:rPr lang="hu-HU" sz="2800" dirty="0" smtClean="0">
                    <a:hlinkClick r:id="rId2"/>
                  </a:rPr>
                  <a:t>www.youtube.com/watch?v=LktdjFUg3oQ</a:t>
                </a:r>
                <a:endParaRPr lang="hu-HU" sz="2800" dirty="0" smtClean="0"/>
              </a:p>
              <a:p>
                <a:pPr marL="0" indent="0">
                  <a:buNone/>
                </a:pPr>
                <a:endParaRPr lang="hu-HU" sz="2800" dirty="0" smtClean="0"/>
              </a:p>
              <a:p>
                <a:pPr marL="0" indent="0">
                  <a:buNone/>
                </a:pPr>
                <a:endParaRPr lang="hu-HU" sz="2800" dirty="0"/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484784"/>
                <a:ext cx="8208912" cy="4641379"/>
              </a:xfrm>
              <a:blipFill rotWithShape="1">
                <a:blip r:embed="rId3"/>
                <a:stretch>
                  <a:fillRect l="-1262" t="-1051" r="-215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o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19" y="2459590"/>
            <a:ext cx="2215433" cy="1401457"/>
          </a:xfrm>
          <a:prstGeom prst="rect">
            <a:avLst/>
          </a:prstGeo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635802"/>
            <a:ext cx="2118348" cy="1809422"/>
          </a:xfrm>
          <a:prstGeom prst="rect">
            <a:avLst/>
          </a:prstGeom>
        </p:spPr>
      </p:pic>
      <p:sp>
        <p:nvSpPr>
          <p:cNvPr id="6" name="Voľná forma 5"/>
          <p:cNvSpPr/>
          <p:nvPr/>
        </p:nvSpPr>
        <p:spPr>
          <a:xfrm>
            <a:off x="3707904" y="3861047"/>
            <a:ext cx="862180" cy="745924"/>
          </a:xfrm>
          <a:custGeom>
            <a:avLst/>
            <a:gdLst>
              <a:gd name="connsiteX0" fmla="*/ 195974 w 862180"/>
              <a:gd name="connsiteY0" fmla="*/ 856853 h 987482"/>
              <a:gd name="connsiteX1" fmla="*/ 104534 w 862180"/>
              <a:gd name="connsiteY1" fmla="*/ 765413 h 987482"/>
              <a:gd name="connsiteX2" fmla="*/ 91471 w 862180"/>
              <a:gd name="connsiteY2" fmla="*/ 726224 h 987482"/>
              <a:gd name="connsiteX3" fmla="*/ 39220 w 862180"/>
              <a:gd name="connsiteY3" fmla="*/ 647847 h 987482"/>
              <a:gd name="connsiteX4" fmla="*/ 13094 w 862180"/>
              <a:gd name="connsiteY4" fmla="*/ 556407 h 987482"/>
              <a:gd name="connsiteX5" fmla="*/ 13094 w 862180"/>
              <a:gd name="connsiteY5" fmla="*/ 334339 h 987482"/>
              <a:gd name="connsiteX6" fmla="*/ 26157 w 862180"/>
              <a:gd name="connsiteY6" fmla="*/ 295150 h 987482"/>
              <a:gd name="connsiteX7" fmla="*/ 65346 w 862180"/>
              <a:gd name="connsiteY7" fmla="*/ 269024 h 987482"/>
              <a:gd name="connsiteX8" fmla="*/ 156786 w 862180"/>
              <a:gd name="connsiteY8" fmla="*/ 151459 h 987482"/>
              <a:gd name="connsiteX9" fmla="*/ 222100 w 862180"/>
              <a:gd name="connsiteY9" fmla="*/ 86144 h 987482"/>
              <a:gd name="connsiteX10" fmla="*/ 326603 w 862180"/>
              <a:gd name="connsiteY10" fmla="*/ 60019 h 987482"/>
              <a:gd name="connsiteX11" fmla="*/ 378854 w 862180"/>
              <a:gd name="connsiteY11" fmla="*/ 46956 h 987482"/>
              <a:gd name="connsiteX12" fmla="*/ 418043 w 862180"/>
              <a:gd name="connsiteY12" fmla="*/ 20830 h 987482"/>
              <a:gd name="connsiteX13" fmla="*/ 757677 w 862180"/>
              <a:gd name="connsiteY13" fmla="*/ 20830 h 987482"/>
              <a:gd name="connsiteX14" fmla="*/ 796866 w 862180"/>
              <a:gd name="connsiteY14" fmla="*/ 99207 h 987482"/>
              <a:gd name="connsiteX15" fmla="*/ 809929 w 862180"/>
              <a:gd name="connsiteY15" fmla="*/ 151459 h 987482"/>
              <a:gd name="connsiteX16" fmla="*/ 862180 w 862180"/>
              <a:gd name="connsiteY16" fmla="*/ 229836 h 987482"/>
              <a:gd name="connsiteX17" fmla="*/ 849117 w 862180"/>
              <a:gd name="connsiteY17" fmla="*/ 360464 h 987482"/>
              <a:gd name="connsiteX18" fmla="*/ 836054 w 862180"/>
              <a:gd name="connsiteY18" fmla="*/ 425779 h 987482"/>
              <a:gd name="connsiteX19" fmla="*/ 822991 w 862180"/>
              <a:gd name="connsiteY19" fmla="*/ 804602 h 987482"/>
              <a:gd name="connsiteX20" fmla="*/ 783803 w 862180"/>
              <a:gd name="connsiteY20" fmla="*/ 922167 h 987482"/>
              <a:gd name="connsiteX21" fmla="*/ 744614 w 862180"/>
              <a:gd name="connsiteY21" fmla="*/ 948293 h 987482"/>
              <a:gd name="connsiteX22" fmla="*/ 627049 w 862180"/>
              <a:gd name="connsiteY22" fmla="*/ 974419 h 987482"/>
              <a:gd name="connsiteX23" fmla="*/ 574797 w 862180"/>
              <a:gd name="connsiteY23" fmla="*/ 987482 h 987482"/>
              <a:gd name="connsiteX24" fmla="*/ 352729 w 862180"/>
              <a:gd name="connsiteY24" fmla="*/ 974419 h 987482"/>
              <a:gd name="connsiteX25" fmla="*/ 287414 w 862180"/>
              <a:gd name="connsiteY25" fmla="*/ 909104 h 987482"/>
              <a:gd name="connsiteX26" fmla="*/ 248226 w 862180"/>
              <a:gd name="connsiteY26" fmla="*/ 896042 h 987482"/>
              <a:gd name="connsiteX27" fmla="*/ 195974 w 862180"/>
              <a:gd name="connsiteY27" fmla="*/ 856853 h 987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62180" h="987482">
                <a:moveTo>
                  <a:pt x="195974" y="856853"/>
                </a:moveTo>
                <a:cubicBezTo>
                  <a:pt x="172025" y="835082"/>
                  <a:pt x="128796" y="813937"/>
                  <a:pt x="104534" y="765413"/>
                </a:cubicBezTo>
                <a:cubicBezTo>
                  <a:pt x="98376" y="753097"/>
                  <a:pt x="98158" y="738261"/>
                  <a:pt x="91471" y="726224"/>
                </a:cubicBezTo>
                <a:cubicBezTo>
                  <a:pt x="76222" y="698776"/>
                  <a:pt x="49149" y="677635"/>
                  <a:pt x="39220" y="647847"/>
                </a:cubicBezTo>
                <a:cubicBezTo>
                  <a:pt x="20480" y="591627"/>
                  <a:pt x="29497" y="622017"/>
                  <a:pt x="13094" y="556407"/>
                </a:cubicBezTo>
                <a:cubicBezTo>
                  <a:pt x="-369" y="435241"/>
                  <a:pt x="-7955" y="450108"/>
                  <a:pt x="13094" y="334339"/>
                </a:cubicBezTo>
                <a:cubicBezTo>
                  <a:pt x="15557" y="320791"/>
                  <a:pt x="17555" y="305902"/>
                  <a:pt x="26157" y="295150"/>
                </a:cubicBezTo>
                <a:cubicBezTo>
                  <a:pt x="35965" y="282891"/>
                  <a:pt x="52283" y="277733"/>
                  <a:pt x="65346" y="269024"/>
                </a:cubicBezTo>
                <a:cubicBezTo>
                  <a:pt x="141331" y="142381"/>
                  <a:pt x="63177" y="260670"/>
                  <a:pt x="156786" y="151459"/>
                </a:cubicBezTo>
                <a:cubicBezTo>
                  <a:pt x="186363" y="116952"/>
                  <a:pt x="175104" y="103233"/>
                  <a:pt x="222100" y="86144"/>
                </a:cubicBezTo>
                <a:cubicBezTo>
                  <a:pt x="255845" y="73873"/>
                  <a:pt x="291769" y="68727"/>
                  <a:pt x="326603" y="60019"/>
                </a:cubicBezTo>
                <a:lnTo>
                  <a:pt x="378854" y="46956"/>
                </a:lnTo>
                <a:cubicBezTo>
                  <a:pt x="391917" y="38247"/>
                  <a:pt x="404001" y="27851"/>
                  <a:pt x="418043" y="20830"/>
                </a:cubicBezTo>
                <a:cubicBezTo>
                  <a:pt x="511150" y="-25724"/>
                  <a:pt x="743275" y="20204"/>
                  <a:pt x="757677" y="20830"/>
                </a:cubicBezTo>
                <a:cubicBezTo>
                  <a:pt x="786302" y="63767"/>
                  <a:pt x="783346" y="51886"/>
                  <a:pt x="796866" y="99207"/>
                </a:cubicBezTo>
                <a:cubicBezTo>
                  <a:pt x="801798" y="116470"/>
                  <a:pt x="801900" y="135401"/>
                  <a:pt x="809929" y="151459"/>
                </a:cubicBezTo>
                <a:cubicBezTo>
                  <a:pt x="823971" y="179543"/>
                  <a:pt x="862180" y="229836"/>
                  <a:pt x="862180" y="229836"/>
                </a:cubicBezTo>
                <a:cubicBezTo>
                  <a:pt x="857826" y="273379"/>
                  <a:pt x="854901" y="317088"/>
                  <a:pt x="849117" y="360464"/>
                </a:cubicBezTo>
                <a:cubicBezTo>
                  <a:pt x="846183" y="382472"/>
                  <a:pt x="837358" y="403614"/>
                  <a:pt x="836054" y="425779"/>
                </a:cubicBezTo>
                <a:cubicBezTo>
                  <a:pt x="828634" y="551910"/>
                  <a:pt x="830410" y="678471"/>
                  <a:pt x="822991" y="804602"/>
                </a:cubicBezTo>
                <a:cubicBezTo>
                  <a:pt x="821012" y="838242"/>
                  <a:pt x="806788" y="894585"/>
                  <a:pt x="783803" y="922167"/>
                </a:cubicBezTo>
                <a:cubicBezTo>
                  <a:pt x="773752" y="934228"/>
                  <a:pt x="758656" y="941272"/>
                  <a:pt x="744614" y="948293"/>
                </a:cubicBezTo>
                <a:cubicBezTo>
                  <a:pt x="710717" y="965242"/>
                  <a:pt x="660498" y="967729"/>
                  <a:pt x="627049" y="974419"/>
                </a:cubicBezTo>
                <a:cubicBezTo>
                  <a:pt x="609444" y="977940"/>
                  <a:pt x="592214" y="983128"/>
                  <a:pt x="574797" y="987482"/>
                </a:cubicBezTo>
                <a:cubicBezTo>
                  <a:pt x="500774" y="983128"/>
                  <a:pt x="426059" y="985419"/>
                  <a:pt x="352729" y="974419"/>
                </a:cubicBezTo>
                <a:cubicBezTo>
                  <a:pt x="304496" y="967184"/>
                  <a:pt x="318230" y="933756"/>
                  <a:pt x="287414" y="909104"/>
                </a:cubicBezTo>
                <a:cubicBezTo>
                  <a:pt x="276662" y="900502"/>
                  <a:pt x="261289" y="900396"/>
                  <a:pt x="248226" y="896042"/>
                </a:cubicBezTo>
                <a:cubicBezTo>
                  <a:pt x="166226" y="841375"/>
                  <a:pt x="219923" y="878624"/>
                  <a:pt x="195974" y="856853"/>
                </a:cubicBezTo>
                <a:close/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9" name="Rovná spojovacia šípka 8"/>
          <p:cNvCxnSpPr/>
          <p:nvPr/>
        </p:nvCxnSpPr>
        <p:spPr>
          <a:xfrm>
            <a:off x="4306911" y="4589158"/>
            <a:ext cx="0" cy="288692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353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u-HU" b="1" dirty="0"/>
              <a:t>A törvény </a:t>
            </a:r>
            <a:r>
              <a:rPr lang="hu-HU" b="1" dirty="0" smtClean="0"/>
              <a:t>születésének</a:t>
            </a:r>
            <a:endParaRPr lang="hu-HU" b="1" dirty="0"/>
          </a:p>
          <a:p>
            <a:pPr marL="0" indent="0">
              <a:buNone/>
            </a:pPr>
            <a:r>
              <a:rPr lang="hu-HU" dirty="0"/>
              <a:t>Az </a:t>
            </a:r>
            <a:r>
              <a:rPr lang="hu-HU" dirty="0" smtClean="0"/>
              <a:t>ókori görög tudós</a:t>
            </a:r>
            <a:r>
              <a:rPr lang="hu-HU" dirty="0"/>
              <a:t>, </a:t>
            </a:r>
            <a:r>
              <a:rPr lang="hu-HU" dirty="0" err="1" smtClean="0"/>
              <a:t>Archimédész</a:t>
            </a:r>
            <a:r>
              <a:rPr lang="hu-HU" dirty="0" smtClean="0"/>
              <a:t> alkotta </a:t>
            </a:r>
            <a:r>
              <a:rPr lang="hu-HU" dirty="0"/>
              <a:t>meg a felhajtóerőről szóló törvényt, amelyet ma az iránta való tiszteletből így nevezünk. </a:t>
            </a:r>
            <a:r>
              <a:rPr lang="hu-HU" dirty="0" err="1" smtClean="0"/>
              <a:t>Vitruvius</a:t>
            </a:r>
            <a:r>
              <a:rPr lang="hu-HU" dirty="0" smtClean="0"/>
              <a:t> a </a:t>
            </a:r>
            <a:r>
              <a:rPr lang="hu-HU" i="1" dirty="0"/>
              <a:t>De </a:t>
            </a:r>
            <a:r>
              <a:rPr lang="hu-HU" i="1" dirty="0" err="1"/>
              <a:t>architectura</a:t>
            </a:r>
            <a:r>
              <a:rPr lang="hu-HU" dirty="0"/>
              <a:t> című művében írja le azt a történetet, amely szerint </a:t>
            </a:r>
            <a:r>
              <a:rPr lang="hu-HU" dirty="0" err="1" smtClean="0"/>
              <a:t>Hérón</a:t>
            </a:r>
            <a:r>
              <a:rPr lang="hu-HU" dirty="0" smtClean="0"/>
              <a:t> király </a:t>
            </a:r>
            <a:r>
              <a:rPr lang="hu-HU" dirty="0"/>
              <a:t>arra kérte a tudós-feltalálót, hogy állapítsa meg egy koronáról annak tönkretétele nélkül, hogy tiszta </a:t>
            </a:r>
            <a:r>
              <a:rPr lang="hu-HU" dirty="0" smtClean="0"/>
              <a:t>aranyból van-e</a:t>
            </a:r>
            <a:r>
              <a:rPr lang="hu-HU" dirty="0"/>
              <a:t>. Arkhimédész módszere az volt, hogy egy vízzel telt edénybe rakta a koronát, és megmérte a kiszorított víz súlyát. Vett két ugyanolyan súlyú ezüstöt és aranyat, megnézte velük is a kiszorított víz tömegét, és mivel a korona által kiszorított víz tömege a kettő között volt, így rájött, hogy nem tiszta arany, hanem ezüst is van benne. Innen már könnyen ki tudta számolni a sűrűségét és hogy hány százalék belőle az ezüst.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2196976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8061</TotalTime>
  <Words>190</Words>
  <Application>Microsoft Office PowerPoint</Application>
  <PresentationFormat>Prezentácia na obrazovke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  A folyadékokban ható erők  109.oldal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Penta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fény elnyelése  27.oldal</dc:title>
  <dc:creator>A6730b</dc:creator>
  <cp:lastModifiedBy>A6730b</cp:lastModifiedBy>
  <cp:revision>101</cp:revision>
  <dcterms:created xsi:type="dcterms:W3CDTF">2013-09-23T13:25:01Z</dcterms:created>
  <dcterms:modified xsi:type="dcterms:W3CDTF">2014-02-27T11:40:22Z</dcterms:modified>
</cp:coreProperties>
</file>